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65" r:id="rId10"/>
    <p:sldId id="358"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4" d="100"/>
          <a:sy n="84" d="100"/>
        </p:scale>
        <p:origin x="84"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8/14/2024</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8/14/2024</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8/14/2024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8/14/2024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8/14/2024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8/14/2024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August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266907EF-A262-DB15-2C8C-526805D40543}"/>
              </a:ext>
            </a:extLst>
          </p:cNvPr>
          <p:cNvPicPr>
            <a:picLocks noChangeAspect="1"/>
          </p:cNvPicPr>
          <p:nvPr/>
        </p:nvPicPr>
        <p:blipFill>
          <a:blip r:embed="rId2"/>
          <a:stretch>
            <a:fillRect/>
          </a:stretch>
        </p:blipFill>
        <p:spPr>
          <a:xfrm>
            <a:off x="857250" y="933450"/>
            <a:ext cx="742950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5" name="Picture 4">
            <a:extLst>
              <a:ext uri="{FF2B5EF4-FFF2-40B4-BE49-F238E27FC236}">
                <a16:creationId xmlns:a16="http://schemas.microsoft.com/office/drawing/2014/main" id="{DAA20AF6-A7C1-B29F-A692-7360101B8144}"/>
              </a:ext>
            </a:extLst>
          </p:cNvPr>
          <p:cNvPicPr>
            <a:picLocks noChangeAspect="1"/>
          </p:cNvPicPr>
          <p:nvPr/>
        </p:nvPicPr>
        <p:blipFill>
          <a:blip r:embed="rId2"/>
          <a:stretch>
            <a:fillRect/>
          </a:stretch>
        </p:blipFill>
        <p:spPr>
          <a:xfrm>
            <a:off x="2314575" y="933450"/>
            <a:ext cx="4514850"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id="{DC955639-AA0F-ACB8-0683-45D7E6E2CFEB}"/>
              </a:ext>
            </a:extLst>
          </p:cNvPr>
          <p:cNvPicPr>
            <a:picLocks noChangeAspect="1"/>
          </p:cNvPicPr>
          <p:nvPr/>
        </p:nvPicPr>
        <p:blipFill>
          <a:blip r:embed="rId2"/>
          <a:stretch>
            <a:fillRect/>
          </a:stretch>
        </p:blipFill>
        <p:spPr>
          <a:xfrm>
            <a:off x="2023651" y="1638499"/>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ACBC5A09-39E3-B5DF-36DE-3D734C0ECB2B}"/>
              </a:ext>
            </a:extLst>
          </p:cNvPr>
          <p:cNvPicPr>
            <a:picLocks noChangeAspect="1"/>
          </p:cNvPicPr>
          <p:nvPr/>
        </p:nvPicPr>
        <p:blipFill>
          <a:blip r:embed="rId2"/>
          <a:stretch>
            <a:fillRect/>
          </a:stretch>
        </p:blipFill>
        <p:spPr>
          <a:xfrm>
            <a:off x="612058" y="1828116"/>
            <a:ext cx="7919884" cy="20574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id="{5A3491C4-FFFD-1CBF-A832-74A90CD7E858}"/>
              </a:ext>
            </a:extLst>
          </p:cNvPr>
          <p:cNvPicPr>
            <a:picLocks noChangeAspect="1"/>
          </p:cNvPicPr>
          <p:nvPr/>
        </p:nvPicPr>
        <p:blipFill>
          <a:blip r:embed="rId2"/>
          <a:stretch>
            <a:fillRect/>
          </a:stretch>
        </p:blipFill>
        <p:spPr>
          <a:xfrm>
            <a:off x="2857500" y="329748"/>
            <a:ext cx="3429000" cy="593775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9BACE7A8-B396-8386-8610-79B9A3CE9F54}"/>
              </a:ext>
            </a:extLst>
          </p:cNvPr>
          <p:cNvPicPr>
            <a:picLocks noChangeAspect="1"/>
          </p:cNvPicPr>
          <p:nvPr/>
        </p:nvPicPr>
        <p:blipFill>
          <a:blip r:embed="rId2"/>
          <a:stretch>
            <a:fillRect/>
          </a:stretch>
        </p:blipFill>
        <p:spPr>
          <a:xfrm>
            <a:off x="1892055" y="768382"/>
            <a:ext cx="5359888" cy="5321235"/>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312BAA2E-F434-B260-C92D-5752F441C8C4}"/>
              </a:ext>
            </a:extLst>
          </p:cNvPr>
          <p:cNvPicPr>
            <a:picLocks noChangeAspect="1"/>
          </p:cNvPicPr>
          <p:nvPr/>
        </p:nvPicPr>
        <p:blipFill>
          <a:blip r:embed="rId2"/>
          <a:stretch>
            <a:fillRect/>
          </a:stretch>
        </p:blipFill>
        <p:spPr>
          <a:xfrm>
            <a:off x="1433512" y="1195791"/>
            <a:ext cx="6276975" cy="5029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778C4673-6313-5298-8CCF-C461083EA115}"/>
              </a:ext>
            </a:extLst>
          </p:cNvPr>
          <p:cNvPicPr>
            <a:picLocks noChangeAspect="1"/>
          </p:cNvPicPr>
          <p:nvPr/>
        </p:nvPicPr>
        <p:blipFill>
          <a:blip r:embed="rId2"/>
          <a:stretch>
            <a:fillRect/>
          </a:stretch>
        </p:blipFill>
        <p:spPr>
          <a:xfrm>
            <a:off x="561973" y="1152716"/>
            <a:ext cx="80200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9F98C328-F31F-EB52-678B-ECD44B637296}"/>
              </a:ext>
            </a:extLst>
          </p:cNvPr>
          <p:cNvPicPr>
            <a:picLocks noChangeAspect="1"/>
          </p:cNvPicPr>
          <p:nvPr/>
        </p:nvPicPr>
        <p:blipFill>
          <a:blip r:embed="rId2"/>
          <a:stretch>
            <a:fillRect/>
          </a:stretch>
        </p:blipFill>
        <p:spPr>
          <a:xfrm>
            <a:off x="2705100" y="304800"/>
            <a:ext cx="3733800" cy="5765583"/>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July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9A0EFCB1-43E8-B1B7-E5DA-9257BBD10F87}"/>
              </a:ext>
            </a:extLst>
          </p:cNvPr>
          <p:cNvPicPr>
            <a:picLocks noChangeAspect="1"/>
          </p:cNvPicPr>
          <p:nvPr/>
        </p:nvPicPr>
        <p:blipFill>
          <a:blip r:embed="rId2"/>
          <a:stretch>
            <a:fillRect/>
          </a:stretch>
        </p:blipFill>
        <p:spPr>
          <a:xfrm>
            <a:off x="1615288" y="663919"/>
            <a:ext cx="5910261" cy="5611188"/>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896F97F4-33B4-FA4D-D774-7C17DB18D979}"/>
              </a:ext>
            </a:extLst>
          </p:cNvPr>
          <p:cNvPicPr>
            <a:picLocks noChangeAspect="1"/>
          </p:cNvPicPr>
          <p:nvPr/>
        </p:nvPicPr>
        <p:blipFill>
          <a:blip r:embed="rId2"/>
          <a:stretch>
            <a:fillRect/>
          </a:stretch>
        </p:blipFill>
        <p:spPr>
          <a:xfrm>
            <a:off x="1733550" y="1202487"/>
            <a:ext cx="5676900" cy="48387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979598B1-90C8-339E-7391-79452DB62BB6}"/>
              </a:ext>
            </a:extLst>
          </p:cNvPr>
          <p:cNvPicPr>
            <a:picLocks noChangeAspect="1"/>
          </p:cNvPicPr>
          <p:nvPr/>
        </p:nvPicPr>
        <p:blipFill>
          <a:blip r:embed="rId2"/>
          <a:stretch>
            <a:fillRect/>
          </a:stretch>
        </p:blipFill>
        <p:spPr>
          <a:xfrm>
            <a:off x="533400" y="1202487"/>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C8A82EF5-D027-157F-444B-1816E916CE19}"/>
              </a:ext>
            </a:extLst>
          </p:cNvPr>
          <p:cNvPicPr>
            <a:picLocks noChangeAspect="1"/>
          </p:cNvPicPr>
          <p:nvPr/>
        </p:nvPicPr>
        <p:blipFill>
          <a:blip r:embed="rId2"/>
          <a:stretch>
            <a:fillRect/>
          </a:stretch>
        </p:blipFill>
        <p:spPr>
          <a:xfrm>
            <a:off x="2743200" y="359828"/>
            <a:ext cx="3657600" cy="590005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5" name="Picture 4">
            <a:extLst>
              <a:ext uri="{FF2B5EF4-FFF2-40B4-BE49-F238E27FC236}">
                <a16:creationId xmlns:a16="http://schemas.microsoft.com/office/drawing/2014/main" id="{E14AD9A2-053A-BDD0-AD60-B4E2FFEB4668}"/>
              </a:ext>
            </a:extLst>
          </p:cNvPr>
          <p:cNvPicPr>
            <a:picLocks noChangeAspect="1"/>
          </p:cNvPicPr>
          <p:nvPr/>
        </p:nvPicPr>
        <p:blipFill>
          <a:blip r:embed="rId2"/>
          <a:stretch>
            <a:fillRect/>
          </a:stretch>
        </p:blipFill>
        <p:spPr>
          <a:xfrm>
            <a:off x="2057400" y="862308"/>
            <a:ext cx="5029200" cy="5339485"/>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6" name="Picture 5">
            <a:extLst>
              <a:ext uri="{FF2B5EF4-FFF2-40B4-BE49-F238E27FC236}">
                <a16:creationId xmlns:a16="http://schemas.microsoft.com/office/drawing/2014/main" id="{D032592B-59BC-27AE-6A94-E1D5F9CE78F5}"/>
              </a:ext>
            </a:extLst>
          </p:cNvPr>
          <p:cNvPicPr>
            <a:picLocks noChangeAspect="1"/>
          </p:cNvPicPr>
          <p:nvPr/>
        </p:nvPicPr>
        <p:blipFill>
          <a:blip r:embed="rId2"/>
          <a:stretch>
            <a:fillRect/>
          </a:stretch>
        </p:blipFill>
        <p:spPr>
          <a:xfrm>
            <a:off x="1531429" y="1272339"/>
            <a:ext cx="5343525" cy="48387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6FB61011-F78F-6F45-E0B1-E4D6826DC7FD}"/>
              </a:ext>
            </a:extLst>
          </p:cNvPr>
          <p:cNvPicPr>
            <a:picLocks noChangeAspect="1"/>
          </p:cNvPicPr>
          <p:nvPr/>
        </p:nvPicPr>
        <p:blipFill>
          <a:blip r:embed="rId2"/>
          <a:stretch>
            <a:fillRect/>
          </a:stretch>
        </p:blipFill>
        <p:spPr>
          <a:xfrm>
            <a:off x="657225" y="1210693"/>
            <a:ext cx="782955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409B6F78-734D-4145-27EC-EA9C0143FA1B}"/>
              </a:ext>
            </a:extLst>
          </p:cNvPr>
          <p:cNvPicPr>
            <a:picLocks noChangeAspect="1"/>
          </p:cNvPicPr>
          <p:nvPr/>
        </p:nvPicPr>
        <p:blipFill>
          <a:blip r:embed="rId2"/>
          <a:stretch>
            <a:fillRect/>
          </a:stretch>
        </p:blipFill>
        <p:spPr>
          <a:xfrm>
            <a:off x="2724150" y="304800"/>
            <a:ext cx="3695700" cy="5822876"/>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id="{3588E16C-880E-C729-1EB8-7A065520AB08}"/>
              </a:ext>
            </a:extLst>
          </p:cNvPr>
          <p:cNvPicPr>
            <a:picLocks noChangeAspect="1"/>
          </p:cNvPicPr>
          <p:nvPr/>
        </p:nvPicPr>
        <p:blipFill>
          <a:blip r:embed="rId2"/>
          <a:stretch>
            <a:fillRect/>
          </a:stretch>
        </p:blipFill>
        <p:spPr>
          <a:xfrm>
            <a:off x="1404215" y="709103"/>
            <a:ext cx="6335567" cy="5439793"/>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D6C8578B-BCED-41DE-93BB-0991A96FA18C}"/>
              </a:ext>
            </a:extLst>
          </p:cNvPr>
          <p:cNvPicPr>
            <a:picLocks noChangeAspect="1"/>
          </p:cNvPicPr>
          <p:nvPr/>
        </p:nvPicPr>
        <p:blipFill>
          <a:blip r:embed="rId2"/>
          <a:stretch>
            <a:fillRect/>
          </a:stretch>
        </p:blipFill>
        <p:spPr>
          <a:xfrm>
            <a:off x="1590036" y="1126285"/>
            <a:ext cx="5962650"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September 17th,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7AA0539D-48A7-E184-6279-1BA56AEE25DD}"/>
              </a:ext>
            </a:extLst>
          </p:cNvPr>
          <p:cNvPicPr>
            <a:picLocks noChangeAspect="1"/>
          </p:cNvPicPr>
          <p:nvPr/>
        </p:nvPicPr>
        <p:blipFill>
          <a:blip r:embed="rId2"/>
          <a:stretch>
            <a:fillRect/>
          </a:stretch>
        </p:blipFill>
        <p:spPr>
          <a:xfrm>
            <a:off x="766762" y="1183437"/>
            <a:ext cx="76104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5AFFEA64-6906-6A1E-E5A6-5038AE5DC13E}"/>
              </a:ext>
            </a:extLst>
          </p:cNvPr>
          <p:cNvPicPr>
            <a:picLocks noChangeAspect="1"/>
          </p:cNvPicPr>
          <p:nvPr/>
        </p:nvPicPr>
        <p:blipFill>
          <a:blip r:embed="rId2"/>
          <a:stretch>
            <a:fillRect/>
          </a:stretch>
        </p:blipFill>
        <p:spPr>
          <a:xfrm>
            <a:off x="2692074" y="452789"/>
            <a:ext cx="3759851" cy="587273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64ED2207-CC69-7564-DDB6-51CE894CF0F2}"/>
              </a:ext>
            </a:extLst>
          </p:cNvPr>
          <p:cNvPicPr>
            <a:picLocks noChangeAspect="1"/>
          </p:cNvPicPr>
          <p:nvPr/>
        </p:nvPicPr>
        <p:blipFill>
          <a:blip r:embed="rId2"/>
          <a:stretch>
            <a:fillRect/>
          </a:stretch>
        </p:blipFill>
        <p:spPr>
          <a:xfrm>
            <a:off x="2208961" y="1371600"/>
            <a:ext cx="4499519" cy="2974258"/>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25A85135-64D9-C5EC-6DCF-194C42515900}"/>
              </a:ext>
            </a:extLst>
          </p:cNvPr>
          <p:cNvPicPr>
            <a:picLocks noChangeAspect="1"/>
          </p:cNvPicPr>
          <p:nvPr/>
        </p:nvPicPr>
        <p:blipFill>
          <a:blip r:embed="rId2"/>
          <a:stretch>
            <a:fillRect/>
          </a:stretch>
        </p:blipFill>
        <p:spPr>
          <a:xfrm>
            <a:off x="1924050" y="1222374"/>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F8DD80FB-C53B-FD28-FAA8-308FD6826907}"/>
              </a:ext>
            </a:extLst>
          </p:cNvPr>
          <p:cNvPicPr>
            <a:picLocks noChangeAspect="1"/>
          </p:cNvPicPr>
          <p:nvPr/>
        </p:nvPicPr>
        <p:blipFill>
          <a:blip r:embed="rId2"/>
          <a:stretch>
            <a:fillRect/>
          </a:stretch>
        </p:blipFill>
        <p:spPr>
          <a:xfrm>
            <a:off x="342897" y="1105824"/>
            <a:ext cx="845820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89,159 in July 2024, up from a revised June 2024 posting count of 82,044.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(17,714 postings), </a:t>
            </a:r>
            <a:r>
              <a:rPr lang="en-US" sz="1900" b="1" dirty="0"/>
              <a:t>Retail Trade </a:t>
            </a:r>
            <a:r>
              <a:rPr lang="en-US" sz="1900" dirty="0"/>
              <a:t>(9,514 posting), </a:t>
            </a:r>
            <a:r>
              <a:rPr lang="en-US" sz="1900" b="1" dirty="0"/>
              <a:t>Manufacturing </a:t>
            </a:r>
            <a:r>
              <a:rPr lang="en-US" sz="1900" dirty="0"/>
              <a:t>(7,132 postings), and </a:t>
            </a:r>
            <a:r>
              <a:rPr lang="en-US" sz="1900" b="1" dirty="0"/>
              <a:t> Finance &amp; Insurance </a:t>
            </a:r>
            <a:r>
              <a:rPr lang="en-US" sz="1900" dirty="0"/>
              <a:t>(5,982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(5,602 postings), </a:t>
            </a:r>
            <a:r>
              <a:rPr lang="en-US" sz="1900" b="1" dirty="0"/>
              <a:t>Retail Salespersons </a:t>
            </a:r>
            <a:r>
              <a:rPr lang="en-US" sz="1900" dirty="0"/>
              <a:t>(3,278 postings),</a:t>
            </a:r>
            <a:r>
              <a:rPr lang="en-US" sz="1900" b="1" dirty="0"/>
              <a:t> Home Health &amp; Personal Care Aides </a:t>
            </a:r>
            <a:r>
              <a:rPr lang="en-US" sz="1900" dirty="0"/>
              <a:t>(2,071 postings), and </a:t>
            </a:r>
            <a:r>
              <a:rPr lang="en-US" sz="1900" b="1" dirty="0"/>
              <a:t>Supervisors of Retail Sales Workers </a:t>
            </a:r>
            <a:r>
              <a:rPr lang="en-US" sz="1900" dirty="0"/>
              <a:t>(2,029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9D0C70AC-5C08-4BAA-4C2F-8CB0C5ED7903}"/>
              </a:ext>
            </a:extLst>
          </p:cNvPr>
          <p:cNvPicPr>
            <a:picLocks noChangeAspect="1"/>
          </p:cNvPicPr>
          <p:nvPr/>
        </p:nvPicPr>
        <p:blipFill>
          <a:blip r:embed="rId2"/>
          <a:stretch>
            <a:fillRect/>
          </a:stretch>
        </p:blipFill>
        <p:spPr>
          <a:xfrm>
            <a:off x="790572" y="1233487"/>
            <a:ext cx="756285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80120F1F-1736-C655-00C7-877C26E7943E}"/>
              </a:ext>
            </a:extLst>
          </p:cNvPr>
          <p:cNvPicPr>
            <a:picLocks noChangeAspect="1"/>
          </p:cNvPicPr>
          <p:nvPr/>
        </p:nvPicPr>
        <p:blipFill>
          <a:blip r:embed="rId2"/>
          <a:stretch>
            <a:fillRect/>
          </a:stretch>
        </p:blipFill>
        <p:spPr>
          <a:xfrm>
            <a:off x="252411" y="1215074"/>
            <a:ext cx="863917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4C360E90-07BD-FD1E-CAF2-E1E95AD5A2CB}"/>
              </a:ext>
            </a:extLst>
          </p:cNvPr>
          <p:cNvPicPr>
            <a:picLocks noChangeAspect="1"/>
          </p:cNvPicPr>
          <p:nvPr/>
        </p:nvPicPr>
        <p:blipFill>
          <a:blip r:embed="rId2"/>
          <a:stretch>
            <a:fillRect/>
          </a:stretch>
        </p:blipFill>
        <p:spPr>
          <a:xfrm>
            <a:off x="2857500" y="318318"/>
            <a:ext cx="3429000" cy="5937757"/>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7" name="Picture 6">
            <a:extLst>
              <a:ext uri="{FF2B5EF4-FFF2-40B4-BE49-F238E27FC236}">
                <a16:creationId xmlns:a16="http://schemas.microsoft.com/office/drawing/2014/main" id="{9E3CC14E-392D-D6AA-99AF-5AC442935DAE}"/>
              </a:ext>
            </a:extLst>
          </p:cNvPr>
          <p:cNvPicPr>
            <a:picLocks noChangeAspect="1"/>
          </p:cNvPicPr>
          <p:nvPr/>
        </p:nvPicPr>
        <p:blipFill>
          <a:blip r:embed="rId2"/>
          <a:stretch>
            <a:fillRect/>
          </a:stretch>
        </p:blipFill>
        <p:spPr>
          <a:xfrm>
            <a:off x="1581471" y="739079"/>
            <a:ext cx="5981056" cy="5501738"/>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purl.org/dc/terms/"/>
    <ds:schemaRef ds:uri="http://schemas.microsoft.com/office/2006/documentManagement/types"/>
    <ds:schemaRef ds:uri="http://purl.org/dc/dcmitype/"/>
    <ds:schemaRef ds:uri="26e7f4b6-3714-4cf5-b0ae-a47b16f23eba"/>
    <ds:schemaRef ds:uri="c867d1a5-5827-4927-b797-91c0fe867b8f"/>
    <ds:schemaRef ds:uri="http://schemas.microsoft.com/office/infopath/2007/PartnerControls"/>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90634</TotalTime>
  <Words>1316</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1615</cp:revision>
  <cp:lastPrinted>2024-06-12T18:23:14Z</cp:lastPrinted>
  <dcterms:created xsi:type="dcterms:W3CDTF">2016-10-12T17:47:24Z</dcterms:created>
  <dcterms:modified xsi:type="dcterms:W3CDTF">2024-08-14T16:45:00Z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